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39" d="100"/>
          <a:sy n="39" d="100"/>
        </p:scale>
        <p:origin x="8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83AE-376D-4922-BDA8-438A2AB66626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FABC-D05B-4A53-B4DF-9906FFD8BA50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2053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83AE-376D-4922-BDA8-438A2AB66626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FABC-D05B-4A53-B4DF-9906FFD8B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0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83AE-376D-4922-BDA8-438A2AB66626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FABC-D05B-4A53-B4DF-9906FFD8B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98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83AE-376D-4922-BDA8-438A2AB66626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FABC-D05B-4A53-B4DF-9906FFD8BA5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3089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83AE-376D-4922-BDA8-438A2AB66626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FABC-D05B-4A53-B4DF-9906FFD8B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24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83AE-376D-4922-BDA8-438A2AB66626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FABC-D05B-4A53-B4DF-9906FFD8BA5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4276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83AE-376D-4922-BDA8-438A2AB66626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FABC-D05B-4A53-B4DF-9906FFD8B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63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83AE-376D-4922-BDA8-438A2AB66626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FABC-D05B-4A53-B4DF-9906FFD8B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904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83AE-376D-4922-BDA8-438A2AB66626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FABC-D05B-4A53-B4DF-9906FFD8B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6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83AE-376D-4922-BDA8-438A2AB66626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FABC-D05B-4A53-B4DF-9906FFD8B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73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83AE-376D-4922-BDA8-438A2AB66626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FABC-D05B-4A53-B4DF-9906FFD8B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7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83AE-376D-4922-BDA8-438A2AB66626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FABC-D05B-4A53-B4DF-9906FFD8B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4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83AE-376D-4922-BDA8-438A2AB66626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FABC-D05B-4A53-B4DF-9906FFD8B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945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83AE-376D-4922-BDA8-438A2AB66626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FABC-D05B-4A53-B4DF-9906FFD8B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488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83AE-376D-4922-BDA8-438A2AB66626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FABC-D05B-4A53-B4DF-9906FFD8B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32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83AE-376D-4922-BDA8-438A2AB66626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FABC-D05B-4A53-B4DF-9906FFD8B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29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83AE-376D-4922-BDA8-438A2AB66626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1FABC-D05B-4A53-B4DF-9906FFD8B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52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BBD83AE-376D-4922-BDA8-438A2AB66626}" type="datetimeFigureOut">
              <a:rPr lang="en-US" smtClean="0"/>
              <a:t>3/25/2023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0C41FABC-D05B-4A53-B4DF-9906FFD8BA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126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D1B5B-9DC6-3395-452B-4ED2D742B2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AA Financial Guidelines</a:t>
            </a:r>
            <a:br>
              <a:rPr lang="en-US" dirty="0"/>
            </a:br>
            <a:r>
              <a:rPr lang="en-US" dirty="0"/>
              <a:t>+ 7</a:t>
            </a:r>
            <a:r>
              <a:rPr lang="en-US" baseline="30000" dirty="0"/>
              <a:t>th</a:t>
            </a:r>
            <a:r>
              <a:rPr lang="en-US" dirty="0"/>
              <a:t> Tradition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C9EA48-4224-2BB5-17DD-50D226D6AB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Treasurers’ Workshop 2023</a:t>
            </a:r>
          </a:p>
        </p:txBody>
      </p:sp>
    </p:spTree>
    <p:extLst>
      <p:ext uri="{BB962C8B-B14F-4D97-AF65-F5344CB8AC3E}">
        <p14:creationId xmlns:p14="http://schemas.microsoft.com/office/powerpoint/2010/main" val="2837149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90F1E-4E8B-DC88-E8D7-AF6853B93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Gso</a:t>
            </a:r>
            <a:r>
              <a:rPr lang="en-US" dirty="0"/>
              <a:t> financial Handouts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D3353-41F1-A022-34E2-B82EDBCFE0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359729"/>
          </a:xfrm>
        </p:spPr>
        <p:txBody>
          <a:bodyPr>
            <a:normAutofit fontScale="925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AA Guidelines on Finance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(m-15)  (information on contributions, annual filings, bank accounts, insurance, etc.)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AA Group Treasurer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(f-96)   (roles and responsibilities of the group treasurer)</a:t>
            </a:r>
            <a:endParaRPr lang="en-US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 Support – Where Money and Spirituality Mix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(f-96)  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Seventh Traditions Fact Sheet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(f-203)   (contributions to GSO &amp; 12-step work)(group contributions and spiritual principles)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 Support Card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(f-72)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AA Group </a:t>
            </a:r>
            <a:r>
              <a:rPr lang="en-US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(P-16)   (how an AA group functions)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228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55CC6-6146-5A60-F945-A29B5FFCF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B0FFC-8063-56C3-0F69-F2F85A271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Voluntary  “No dues or fees”</a:t>
            </a:r>
          </a:p>
          <a:p>
            <a:r>
              <a:rPr lang="en-US" dirty="0"/>
              <a:t>Don’t charge for events – donations, 7</a:t>
            </a:r>
            <a:r>
              <a:rPr lang="en-US" baseline="30000" dirty="0"/>
              <a:t>th</a:t>
            </a:r>
            <a:r>
              <a:rPr lang="en-US" dirty="0"/>
              <a:t> tradition </a:t>
            </a:r>
          </a:p>
          <a:p>
            <a:r>
              <a:rPr lang="en-US" dirty="0"/>
              <a:t>Digital contributions ok</a:t>
            </a:r>
          </a:p>
          <a:p>
            <a:pPr lvl="1"/>
            <a:r>
              <a:rPr lang="en-US" dirty="0"/>
              <a:t>“virtual basket”</a:t>
            </a:r>
          </a:p>
          <a:p>
            <a:r>
              <a:rPr lang="en-US" dirty="0"/>
              <a:t>Avoid “excess fund”</a:t>
            </a:r>
          </a:p>
          <a:p>
            <a:pPr lvl="1"/>
            <a:r>
              <a:rPr lang="en-US" dirty="0"/>
              <a:t>Prudent reserve – how much is group conscience decision</a:t>
            </a:r>
          </a:p>
          <a:p>
            <a:pPr lvl="1"/>
            <a:r>
              <a:rPr lang="en-US" dirty="0"/>
              <a:t>Often 1-3 months of operating expenses</a:t>
            </a:r>
          </a:p>
        </p:txBody>
      </p:sp>
    </p:spTree>
    <p:extLst>
      <p:ext uri="{BB962C8B-B14F-4D97-AF65-F5344CB8AC3E}">
        <p14:creationId xmlns:p14="http://schemas.microsoft.com/office/powerpoint/2010/main" val="870851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54351-EED3-85B7-1305-3D91901F6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5A0B21-66D6-C89A-7E95-E707F59DA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Checks and balance</a:t>
            </a:r>
          </a:p>
          <a:p>
            <a:r>
              <a:rPr lang="en-US" dirty="0"/>
              <a:t>Transparency  - monthly reports at business meeting </a:t>
            </a:r>
          </a:p>
          <a:p>
            <a:r>
              <a:rPr lang="en-US" dirty="0"/>
              <a:t>Hardcopies or pass around copies to review</a:t>
            </a:r>
          </a:p>
          <a:p>
            <a:r>
              <a:rPr lang="en-US" dirty="0"/>
              <a:t>INCIDENT:  </a:t>
            </a:r>
          </a:p>
          <a:p>
            <a:pPr lvl="1"/>
            <a:r>
              <a:rPr lang="en-US" dirty="0"/>
              <a:t>Notify group</a:t>
            </a:r>
          </a:p>
          <a:p>
            <a:pPr lvl="1"/>
            <a:r>
              <a:rPr lang="en-US" dirty="0"/>
              <a:t>Discuss at meeting. </a:t>
            </a:r>
          </a:p>
          <a:p>
            <a:pPr lvl="1"/>
            <a:r>
              <a:rPr lang="en-US" dirty="0"/>
              <a:t>Take group conscience on actions</a:t>
            </a:r>
          </a:p>
          <a:p>
            <a:pPr lvl="1"/>
            <a:r>
              <a:rPr lang="en-US" dirty="0"/>
              <a:t>Consider ad hoc committee to address</a:t>
            </a:r>
          </a:p>
        </p:txBody>
      </p:sp>
    </p:spTree>
    <p:extLst>
      <p:ext uri="{BB962C8B-B14F-4D97-AF65-F5344CB8AC3E}">
        <p14:creationId xmlns:p14="http://schemas.microsoft.com/office/powerpoint/2010/main" val="2792882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475D7-A982-1BF9-2729-FCCC3640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Limits on contributions and expenses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0EE47-76D1-7C95-989C-34882F5EF7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Individuals - $5,000, Must be an AA member</a:t>
            </a:r>
          </a:p>
          <a:p>
            <a:r>
              <a:rPr lang="en-US" dirty="0"/>
              <a:t>Contributions in wills - $10,000; must be an AA member</a:t>
            </a:r>
          </a:p>
          <a:p>
            <a:r>
              <a:rPr lang="en-US" dirty="0"/>
              <a:t>Accept no outside contributions</a:t>
            </a:r>
          </a:p>
          <a:p>
            <a:r>
              <a:rPr lang="en-US" dirty="0"/>
              <a:t>Do not provide financial support to outside organization (e.g., </a:t>
            </a:r>
            <a:r>
              <a:rPr lang="en-US" dirty="0" err="1"/>
              <a:t>Alano</a:t>
            </a:r>
            <a:r>
              <a:rPr lang="en-US" dirty="0"/>
              <a:t> Club)</a:t>
            </a:r>
          </a:p>
          <a:p>
            <a:r>
              <a:rPr lang="en-US" dirty="0"/>
              <a:t>We </a:t>
            </a:r>
            <a:r>
              <a:rPr lang="en-US" u="sng" dirty="0"/>
              <a:t>can</a:t>
            </a:r>
            <a:r>
              <a:rPr lang="en-US" dirty="0"/>
              <a:t> reimburse service workers (e.g. interpreters)</a:t>
            </a:r>
          </a:p>
          <a:p>
            <a:r>
              <a:rPr lang="en-US" dirty="0"/>
              <a:t>Generally, 7</a:t>
            </a:r>
            <a:r>
              <a:rPr lang="en-US" baseline="30000" dirty="0"/>
              <a:t>th</a:t>
            </a:r>
            <a:r>
              <a:rPr lang="en-US" dirty="0"/>
              <a:t> tradition contributions are not used for social events (pot luck).  Some groups pass a 2</a:t>
            </a:r>
            <a:r>
              <a:rPr lang="en-US" baseline="30000" dirty="0"/>
              <a:t>nd</a:t>
            </a:r>
            <a:r>
              <a:rPr lang="en-US" dirty="0"/>
              <a:t> basket.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323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3C050B-CA59-3439-B6AC-CA8175D21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Miscellaneous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FAF77-B50C-F3DA-4E48-630A24C86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Cannot use the tax ID number of the Area, Central Office or the General Service Office</a:t>
            </a:r>
          </a:p>
          <a:p>
            <a:r>
              <a:rPr lang="en-US" dirty="0"/>
              <a:t>Districts – check with the Area if you need an insurance certificate to rent space for an event (e.g. workshop)</a:t>
            </a:r>
          </a:p>
          <a:p>
            <a:r>
              <a:rPr lang="en-US"/>
              <a:t>Groups - </a:t>
            </a:r>
            <a:r>
              <a:rPr lang="en-US" dirty="0"/>
              <a:t>check with your central office if you need an insurance certificate to rent space for an event (e.g. workshop)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05391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3D3D3D"/>
      </a:dk1>
      <a:lt1>
        <a:sysClr val="window" lastClr="FFFAE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58</TotalTime>
  <Words>335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Slice</vt:lpstr>
      <vt:lpstr>AA Financial Guidelines + 7th Tradition</vt:lpstr>
      <vt:lpstr>Gso financial Handouts</vt:lpstr>
      <vt:lpstr>Contributions</vt:lpstr>
      <vt:lpstr>Safeguard Funds</vt:lpstr>
      <vt:lpstr>Limits on contributions and expenses</vt:lpstr>
      <vt:lpstr>Miscellaneous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 Financial Guidelines + 7th Tradition</dc:title>
  <dc:creator>Area 8 Treasurer</dc:creator>
  <cp:lastModifiedBy>Area 8 Treasurer</cp:lastModifiedBy>
  <cp:revision>4</cp:revision>
  <dcterms:created xsi:type="dcterms:W3CDTF">2023-03-25T19:40:19Z</dcterms:created>
  <dcterms:modified xsi:type="dcterms:W3CDTF">2023-03-25T20:38:22Z</dcterms:modified>
</cp:coreProperties>
</file>